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p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8.jpg" ContentType="image/jpeg"/>
  <Override PartName="/ppt/media/image21.JPG" ContentType="image/jpeg"/>
  <Override PartName="/ppt/media/image22.JPG" ContentType="image/jpeg"/>
  <Override PartName="/ppt/media/image24.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Lst>
  <p:notesMasterIdLst>
    <p:notesMasterId r:id="rId25"/>
  </p:notesMasterIdLst>
  <p:sldIdLst>
    <p:sldId id="256" r:id="rId2"/>
    <p:sldId id="257" r:id="rId3"/>
    <p:sldId id="286" r:id="rId4"/>
    <p:sldId id="294" r:id="rId5"/>
    <p:sldId id="287" r:id="rId6"/>
    <p:sldId id="288" r:id="rId7"/>
    <p:sldId id="289" r:id="rId8"/>
    <p:sldId id="290" r:id="rId9"/>
    <p:sldId id="291" r:id="rId10"/>
    <p:sldId id="292" r:id="rId11"/>
    <p:sldId id="264" r:id="rId12"/>
    <p:sldId id="265" r:id="rId13"/>
    <p:sldId id="266" r:id="rId14"/>
    <p:sldId id="267" r:id="rId15"/>
    <p:sldId id="268" r:id="rId16"/>
    <p:sldId id="285" r:id="rId17"/>
    <p:sldId id="280" r:id="rId18"/>
    <p:sldId id="281" r:id="rId19"/>
    <p:sldId id="282" r:id="rId20"/>
    <p:sldId id="283" r:id="rId21"/>
    <p:sldId id="284" r:id="rId22"/>
    <p:sldId id="293" r:id="rId23"/>
    <p:sldId id="27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53DB0A5-DB3D-0641-AEFC-C02A125F678C}">
          <p14:sldIdLst>
            <p14:sldId id="256"/>
            <p14:sldId id="257"/>
            <p14:sldId id="286"/>
            <p14:sldId id="294"/>
            <p14:sldId id="287"/>
            <p14:sldId id="288"/>
            <p14:sldId id="289"/>
            <p14:sldId id="290"/>
            <p14:sldId id="291"/>
            <p14:sldId id="292"/>
            <p14:sldId id="264"/>
            <p14:sldId id="265"/>
            <p14:sldId id="266"/>
            <p14:sldId id="267"/>
            <p14:sldId id="268"/>
            <p14:sldId id="285"/>
            <p14:sldId id="280"/>
            <p14:sldId id="281"/>
            <p14:sldId id="282"/>
            <p14:sldId id="283"/>
            <p14:sldId id="284"/>
            <p14:sldId id="293"/>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956"/>
    <p:restoredTop sz="94696"/>
  </p:normalViewPr>
  <p:slideViewPr>
    <p:cSldViewPr snapToGrid="0" snapToObjects="1">
      <p:cViewPr varScale="1">
        <p:scale>
          <a:sx n="106" d="100"/>
          <a:sy n="106" d="100"/>
        </p:scale>
        <p:origin x="13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F849D-4333-5448-A128-1EDA7D421B05}" type="datetimeFigureOut">
              <a:rPr lang="en-US" smtClean="0"/>
              <a:t>3/15/2017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91F0E-E11C-6E40-8918-F8CE87619971}" type="slidenum">
              <a:rPr lang="en-US" smtClean="0"/>
              <a:t>‹#›</a:t>
            </a:fld>
            <a:endParaRPr lang="en-US"/>
          </a:p>
        </p:txBody>
      </p:sp>
    </p:spTree>
    <p:extLst>
      <p:ext uri="{BB962C8B-B14F-4D97-AF65-F5344CB8AC3E}">
        <p14:creationId xmlns:p14="http://schemas.microsoft.com/office/powerpoint/2010/main" val="644449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are plenty of applications that use ASR technology nowadays. The natural language translation, such as the recent Skype service. It is also used to convert voice messages to text, so that it can be emailed to the recipient later. Other examples are short text dictation, voice search, personal digital assistant, gaming, living room interaction systems, and in-vehicle infotainment systems </a:t>
            </a:r>
            <a:endParaRPr lang="en-US" dirty="0" smtClean="0"/>
          </a:p>
        </p:txBody>
      </p:sp>
      <p:sp>
        <p:nvSpPr>
          <p:cNvPr id="4" name="Slide Number Placeholder 3"/>
          <p:cNvSpPr>
            <a:spLocks noGrp="1"/>
          </p:cNvSpPr>
          <p:nvPr>
            <p:ph type="sldNum" sz="quarter" idx="10"/>
          </p:nvPr>
        </p:nvSpPr>
        <p:spPr/>
        <p:txBody>
          <a:bodyPr/>
          <a:lstStyle/>
          <a:p>
            <a:fld id="{91091F0E-E11C-6E40-8918-F8CE87619971}" type="slidenum">
              <a:rPr lang="en-US" smtClean="0"/>
              <a:t>2</a:t>
            </a:fld>
            <a:endParaRPr lang="en-US"/>
          </a:p>
        </p:txBody>
      </p:sp>
    </p:spTree>
    <p:extLst>
      <p:ext uri="{BB962C8B-B14F-4D97-AF65-F5344CB8AC3E}">
        <p14:creationId xmlns:p14="http://schemas.microsoft.com/office/powerpoint/2010/main" val="1508025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a:t>
            </a:r>
            <a:r>
              <a:rPr lang="en-US" baseline="0" dirty="0" smtClean="0"/>
              <a:t> module is topic in itself</a:t>
            </a:r>
            <a:endParaRPr lang="en-US" dirty="0"/>
          </a:p>
        </p:txBody>
      </p:sp>
      <p:sp>
        <p:nvSpPr>
          <p:cNvPr id="4" name="Slide Number Placeholder 3"/>
          <p:cNvSpPr>
            <a:spLocks noGrp="1"/>
          </p:cNvSpPr>
          <p:nvPr>
            <p:ph type="sldNum" sz="quarter" idx="10"/>
          </p:nvPr>
        </p:nvSpPr>
        <p:spPr/>
        <p:txBody>
          <a:bodyPr/>
          <a:lstStyle/>
          <a:p>
            <a:fld id="{91091F0E-E11C-6E40-8918-F8CE87619971}" type="slidenum">
              <a:rPr lang="en-US" smtClean="0"/>
              <a:t>6</a:t>
            </a:fld>
            <a:endParaRPr lang="en-US"/>
          </a:p>
        </p:txBody>
      </p:sp>
    </p:spTree>
    <p:extLst>
      <p:ext uri="{BB962C8B-B14F-4D97-AF65-F5344CB8AC3E}">
        <p14:creationId xmlns:p14="http://schemas.microsoft.com/office/powerpoint/2010/main" val="345626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3/15/2017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3/15/2017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3/15/2017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3/15/2017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t>3/15/2017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A87A34-81AB-432B-8DAE-1953F412C126}" type="datetimeFigureOut">
              <a:rPr lang="en-US" smtClean="0"/>
              <a:t>3/15/2017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A87A34-81AB-432B-8DAE-1953F412C126}" type="datetimeFigureOut">
              <a:rPr lang="en-US" smtClean="0"/>
              <a:t>3/15/2017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3/15/2017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3/15/2017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3909269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watch?v=OYrTImQrjqY&amp;t=48s"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youtube.com/watch?v=OYrTImQrjqY&amp;t=48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watch?v=OYrTImQrjqY&amp;t=48s" TargetMode="Externa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youtube.com/watch?v=At1LsJAcaeQ&amp;t=171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Automatic Speech </a:t>
            </a:r>
            <a:r>
              <a:rPr lang="en-US" dirty="0"/>
              <a:t>R</a:t>
            </a:r>
            <a:r>
              <a:rPr lang="en-US" dirty="0" smtClean="0"/>
              <a:t>ecognition</a:t>
            </a:r>
            <a:endParaRPr lang="en-US" dirty="0"/>
          </a:p>
        </p:txBody>
      </p:sp>
      <p:sp>
        <p:nvSpPr>
          <p:cNvPr id="3" name="Subtitle 2"/>
          <p:cNvSpPr>
            <a:spLocks noGrp="1"/>
          </p:cNvSpPr>
          <p:nvPr>
            <p:ph type="subTitle" idx="1"/>
          </p:nvPr>
        </p:nvSpPr>
        <p:spPr/>
        <p:txBody>
          <a:bodyPr/>
          <a:lstStyle/>
          <a:p>
            <a:r>
              <a:rPr lang="en-US" dirty="0" smtClean="0"/>
              <a:t>Research opportunities and possibilities </a:t>
            </a:r>
            <a:endParaRPr lang="en-US" dirty="0"/>
          </a:p>
        </p:txBody>
      </p:sp>
    </p:spTree>
    <p:extLst>
      <p:ext uri="{BB962C8B-B14F-4D97-AF65-F5344CB8AC3E}">
        <p14:creationId xmlns:p14="http://schemas.microsoft.com/office/powerpoint/2010/main" val="7671876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Research Ideas</a:t>
            </a:r>
            <a:endParaRPr lang="en-US" dirty="0"/>
          </a:p>
        </p:txBody>
      </p:sp>
      <p:sp>
        <p:nvSpPr>
          <p:cNvPr id="3" name="Content Placeholder 2"/>
          <p:cNvSpPr>
            <a:spLocks noGrp="1"/>
          </p:cNvSpPr>
          <p:nvPr>
            <p:ph idx="1"/>
          </p:nvPr>
        </p:nvSpPr>
        <p:spPr/>
        <p:txBody>
          <a:bodyPr/>
          <a:lstStyle/>
          <a:p>
            <a:r>
              <a:rPr lang="en-US" dirty="0" smtClean="0"/>
              <a:t>Acoustic features </a:t>
            </a:r>
          </a:p>
          <a:p>
            <a:pPr lvl="1"/>
            <a:r>
              <a:rPr lang="en-US" dirty="0"/>
              <a:t>Improve ASR recognition rate.</a:t>
            </a:r>
          </a:p>
          <a:p>
            <a:pPr lvl="1"/>
            <a:r>
              <a:rPr lang="en-US" dirty="0"/>
              <a:t>Measure similarities between two audio files, can be used for audio search engine</a:t>
            </a:r>
            <a:r>
              <a:rPr lang="en-US" dirty="0" smtClean="0"/>
              <a:t>.</a:t>
            </a:r>
            <a:endParaRPr lang="en-US" dirty="0"/>
          </a:p>
          <a:p>
            <a:r>
              <a:rPr lang="en-US" dirty="0" smtClean="0"/>
              <a:t>Machine learning </a:t>
            </a:r>
          </a:p>
          <a:p>
            <a:pPr lvl="1"/>
            <a:r>
              <a:rPr lang="en-US" dirty="0" smtClean="0"/>
              <a:t>HMM and related technologies</a:t>
            </a:r>
          </a:p>
          <a:p>
            <a:pPr lvl="1"/>
            <a:r>
              <a:rPr lang="en-US" dirty="0" smtClean="0"/>
              <a:t>NN and DNN</a:t>
            </a:r>
          </a:p>
          <a:p>
            <a:pPr lvl="1"/>
            <a:r>
              <a:rPr lang="en-US" dirty="0" smtClean="0"/>
              <a:t>HMM-DNN hybrid systems </a:t>
            </a:r>
          </a:p>
          <a:p>
            <a:r>
              <a:rPr lang="en-US" dirty="0" smtClean="0"/>
              <a:t>Natural language parsing </a:t>
            </a:r>
          </a:p>
          <a:p>
            <a:pPr lvl="1"/>
            <a:r>
              <a:rPr lang="en-US" dirty="0" smtClean="0"/>
              <a:t>Post-recognition speech understanding.</a:t>
            </a:r>
          </a:p>
          <a:p>
            <a:endParaRPr lang="en-US" dirty="0" smtClean="0"/>
          </a:p>
        </p:txBody>
      </p:sp>
    </p:spTree>
    <p:extLst>
      <p:ext uri="{BB962C8B-B14F-4D97-AF65-F5344CB8AC3E}">
        <p14:creationId xmlns:p14="http://schemas.microsoft.com/office/powerpoint/2010/main" val="53374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heckerboard(across)">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heckerboard(across)">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checkerboard(across)">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checkerboard(across)">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990600" y="51752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300" dirty="0">
                <a:latin typeface="Times New Roman" panose="02020603050405020304" pitchFamily="18" charset="0"/>
                <a:cs typeface="Times New Roman" panose="02020603050405020304" pitchFamily="18" charset="0"/>
              </a:rPr>
              <a:t>Live Speech Translation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459" y="1936921"/>
            <a:ext cx="10559763" cy="3708505"/>
          </a:xfrm>
          <a:prstGeom prst="rect">
            <a:avLst/>
          </a:prstGeom>
        </p:spPr>
      </p:pic>
    </p:spTree>
    <p:extLst>
      <p:ext uri="{BB962C8B-B14F-4D97-AF65-F5344CB8AC3E}">
        <p14:creationId xmlns:p14="http://schemas.microsoft.com/office/powerpoint/2010/main" val="12763495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426" y="5532437"/>
            <a:ext cx="10515600" cy="1325563"/>
          </a:xfrm>
        </p:spPr>
        <p:txBody>
          <a:bodyPr>
            <a:normAutofit/>
          </a:bodyPr>
          <a:lstStyle/>
          <a:p>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hlinkClick r:id="rId2"/>
              </a:rPr>
              <a:t>https://www.youtube.com/watch?v=OYrTImQrjqY&amp;t=48s</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endParaRPr lang="en-US" sz="2000" dirty="0"/>
          </a:p>
        </p:txBody>
      </p:sp>
      <p:grpSp>
        <p:nvGrpSpPr>
          <p:cNvPr id="4" name="Group 3"/>
          <p:cNvGrpSpPr/>
          <p:nvPr/>
        </p:nvGrpSpPr>
        <p:grpSpPr>
          <a:xfrm>
            <a:off x="1590259" y="1584670"/>
            <a:ext cx="8507897" cy="4206530"/>
            <a:chOff x="2758966" y="1432750"/>
            <a:chExt cx="9942889" cy="4738777"/>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969" y="1439120"/>
              <a:ext cx="4732407" cy="473240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448" y="1432750"/>
              <a:ext cx="4732407" cy="4732407"/>
            </a:xfrm>
            <a:prstGeom prst="rect">
              <a:avLst/>
            </a:prstGeom>
          </p:spPr>
        </p:pic>
        <p:cxnSp>
          <p:nvCxnSpPr>
            <p:cNvPr id="7" name="Straight Arrow Connector 6"/>
            <p:cNvCxnSpPr/>
            <p:nvPr/>
          </p:nvCxnSpPr>
          <p:spPr>
            <a:xfrm>
              <a:off x="8024646" y="3798953"/>
              <a:ext cx="1041844" cy="2"/>
            </a:xfrm>
            <a:prstGeom prst="straightConnector1">
              <a:avLst/>
            </a:prstGeom>
            <a:ln w="76200">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a:off x="4323466" y="3761505"/>
              <a:ext cx="1041844" cy="2"/>
            </a:xfrm>
            <a:prstGeom prst="straightConnector1">
              <a:avLst/>
            </a:prstGeom>
            <a:ln w="76200">
              <a:headEnd type="triangle"/>
              <a:tailEnd type="triangle"/>
            </a:ln>
          </p:spPr>
          <p:style>
            <a:lnRef idx="3">
              <a:schemeClr val="accent1"/>
            </a:lnRef>
            <a:fillRef idx="0">
              <a:schemeClr val="accent1"/>
            </a:fillRef>
            <a:effectRef idx="2">
              <a:schemeClr val="accent1"/>
            </a:effectRef>
            <a:fontRef idx="minor">
              <a:schemeClr val="tx1"/>
            </a:fontRef>
          </p:style>
        </p:cxn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5408" y="1803265"/>
              <a:ext cx="2333528" cy="391648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8966" y="2930504"/>
              <a:ext cx="1575117" cy="1575117"/>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8888" y="1803265"/>
              <a:ext cx="2342861" cy="3916480"/>
            </a:xfrm>
            <a:prstGeom prst="rect">
              <a:avLst/>
            </a:prstGeom>
          </p:spPr>
        </p:pic>
      </p:grpSp>
      <p:sp>
        <p:nvSpPr>
          <p:cNvPr id="13" name="Title 1"/>
          <p:cNvSpPr txBox="1">
            <a:spLocks/>
          </p:cNvSpPr>
          <p:nvPr/>
        </p:nvSpPr>
        <p:spPr>
          <a:xfrm>
            <a:off x="990600" y="51752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Speech Command Software - Android App</a:t>
            </a:r>
            <a:br>
              <a:rPr lang="en-US" dirty="0">
                <a:latin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3919974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426" y="5532437"/>
            <a:ext cx="10515600" cy="1325563"/>
          </a:xfrm>
        </p:spPr>
        <p:txBody>
          <a:bodyPr>
            <a:normAutofit/>
          </a:bodyPr>
          <a:lstStyle/>
          <a:p>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hlinkClick r:id="rId2"/>
              </a:rPr>
              <a:t>https://www.youtube.com/watch?v=OYrTImQrjqY&amp;t=48s</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endParaRPr lang="en-US" sz="2000" dirty="0"/>
          </a:p>
        </p:txBody>
      </p:sp>
      <p:sp>
        <p:nvSpPr>
          <p:cNvPr id="13" name="Title 1"/>
          <p:cNvSpPr txBox="1">
            <a:spLocks/>
          </p:cNvSpPr>
          <p:nvPr/>
        </p:nvSpPr>
        <p:spPr>
          <a:xfrm>
            <a:off x="990600" y="51752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Speech Command Software - Android App</a:t>
            </a:r>
            <a:br>
              <a:rPr lang="en-US" dirty="0">
                <a:latin typeface="Times New Roman" panose="02020603050405020304" pitchFamily="18" charset="0"/>
                <a:cs typeface="Times New Roman" panose="02020603050405020304" pitchFamily="18" charset="0"/>
              </a:rPr>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634" y="1447592"/>
            <a:ext cx="9064787" cy="4221688"/>
          </a:xfrm>
          <a:prstGeom prst="rect">
            <a:avLst/>
          </a:prstGeom>
        </p:spPr>
      </p:pic>
    </p:spTree>
    <p:extLst>
      <p:ext uri="{BB962C8B-B14F-4D97-AF65-F5344CB8AC3E}">
        <p14:creationId xmlns:p14="http://schemas.microsoft.com/office/powerpoint/2010/main" val="19689480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426" y="5532437"/>
            <a:ext cx="10515600" cy="1325563"/>
          </a:xfrm>
        </p:spPr>
        <p:txBody>
          <a:bodyPr>
            <a:normAutofit/>
          </a:bodyPr>
          <a:lstStyle/>
          <a:p>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hlinkClick r:id="rId2"/>
              </a:rPr>
              <a:t>https://www.youtube.com/watch?v=OYrTImQrjqY&amp;t=48s</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endParaRPr lang="en-US" sz="2000" dirty="0"/>
          </a:p>
        </p:txBody>
      </p:sp>
      <p:sp>
        <p:nvSpPr>
          <p:cNvPr id="13" name="Title 1"/>
          <p:cNvSpPr txBox="1">
            <a:spLocks/>
          </p:cNvSpPr>
          <p:nvPr/>
        </p:nvSpPr>
        <p:spPr>
          <a:xfrm>
            <a:off x="990600" y="51752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Speech Command Software - Android App</a:t>
            </a:r>
            <a:br>
              <a:rPr lang="en-US" dirty="0">
                <a:latin typeface="Times New Roman" panose="02020603050405020304" pitchFamily="18" charset="0"/>
                <a:cs typeface="Times New Roman" panose="02020603050405020304" pitchFamily="18" charset="0"/>
              </a:rPr>
            </a:br>
            <a:endParaRPr lang="en-US" dirty="0"/>
          </a:p>
        </p:txBody>
      </p:sp>
      <p:grpSp>
        <p:nvGrpSpPr>
          <p:cNvPr id="12" name="Group 11"/>
          <p:cNvGrpSpPr/>
          <p:nvPr/>
        </p:nvGrpSpPr>
        <p:grpSpPr>
          <a:xfrm>
            <a:off x="1205949" y="1470991"/>
            <a:ext cx="9568068" cy="4399722"/>
            <a:chOff x="2550941" y="1432750"/>
            <a:chExt cx="10150914" cy="4738777"/>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969" y="1439120"/>
              <a:ext cx="4732407" cy="4732407"/>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448" y="1432750"/>
              <a:ext cx="4732407" cy="4732407"/>
            </a:xfrm>
            <a:prstGeom prst="rect">
              <a:avLst/>
            </a:prstGeom>
          </p:spPr>
        </p:pic>
        <p:cxnSp>
          <p:nvCxnSpPr>
            <p:cNvPr id="16" name="Straight Arrow Connector 15"/>
            <p:cNvCxnSpPr/>
            <p:nvPr/>
          </p:nvCxnSpPr>
          <p:spPr>
            <a:xfrm>
              <a:off x="8024646" y="3798953"/>
              <a:ext cx="1041844" cy="2"/>
            </a:xfrm>
            <a:prstGeom prst="straightConnector1">
              <a:avLst/>
            </a:prstGeom>
            <a:ln w="76200">
              <a:headEnd type="triangle"/>
              <a:tailEnd type="triangle"/>
            </a:ln>
          </p:spPr>
          <p:style>
            <a:lnRef idx="3">
              <a:schemeClr val="accent1"/>
            </a:lnRef>
            <a:fillRef idx="0">
              <a:schemeClr val="accent1"/>
            </a:fillRef>
            <a:effectRef idx="2">
              <a:schemeClr val="accent1"/>
            </a:effectRef>
            <a:fontRef idx="minor">
              <a:schemeClr val="tx1"/>
            </a:fontRef>
          </p:style>
        </p:cxn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2689" y="1806404"/>
              <a:ext cx="2318966" cy="3916480"/>
            </a:xfrm>
            <a:prstGeom prst="rect">
              <a:avLst/>
            </a:prstGeom>
          </p:spPr>
        </p:pic>
        <p:cxnSp>
          <p:nvCxnSpPr>
            <p:cNvPr id="18" name="Straight Arrow Connector 17"/>
            <p:cNvCxnSpPr/>
            <p:nvPr/>
          </p:nvCxnSpPr>
          <p:spPr>
            <a:xfrm>
              <a:off x="4323466" y="3761505"/>
              <a:ext cx="1041844" cy="2"/>
            </a:xfrm>
            <a:prstGeom prst="straightConnector1">
              <a:avLst/>
            </a:prstGeom>
            <a:ln w="76200">
              <a:headEnd type="triangle"/>
              <a:tailEnd type="triangle"/>
            </a:ln>
          </p:spPr>
          <p:style>
            <a:lnRef idx="3">
              <a:schemeClr val="accent1"/>
            </a:lnRef>
            <a:fillRef idx="0">
              <a:schemeClr val="accent1"/>
            </a:fillRef>
            <a:effectRef idx="2">
              <a:schemeClr val="accent1"/>
            </a:effectRef>
            <a:fontRef idx="minor">
              <a:schemeClr val="tx1"/>
            </a:fontRef>
          </p:style>
        </p:cxn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0941" y="2861676"/>
              <a:ext cx="1721976" cy="1721976"/>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4035" y="1806404"/>
              <a:ext cx="2341100" cy="3916479"/>
            </a:xfrm>
            <a:prstGeom prst="rect">
              <a:avLst/>
            </a:prstGeom>
          </p:spPr>
        </p:pic>
      </p:grpSp>
    </p:spTree>
    <p:extLst>
      <p:ext uri="{BB962C8B-B14F-4D97-AF65-F5344CB8AC3E}">
        <p14:creationId xmlns:p14="http://schemas.microsoft.com/office/powerpoint/2010/main" val="15345950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426" y="5532437"/>
            <a:ext cx="10515600" cy="1325563"/>
          </a:xfrm>
        </p:spPr>
        <p:txBody>
          <a:bodyPr>
            <a:normAutofit/>
          </a:bodyPr>
          <a:lstStyle/>
          <a:p>
            <a:r>
              <a:rPr lang="en-US" sz="2000" dirty="0">
                <a:hlinkClick r:id="rId2"/>
              </a:rPr>
              <a:t>https://www.youtube.com/watch?v=At1LsJAcaeQ&amp;t=171s</a:t>
            </a:r>
            <a:r>
              <a:rPr lang="en-US" sz="2000" dirty="0"/>
              <a:t/>
            </a:r>
            <a:br>
              <a:rPr lang="en-US" sz="2000" dirty="0"/>
            </a:br>
            <a:endParaRPr lang="en-US" sz="2000" dirty="0"/>
          </a:p>
        </p:txBody>
      </p:sp>
      <p:sp>
        <p:nvSpPr>
          <p:cNvPr id="13" name="Title 1"/>
          <p:cNvSpPr txBox="1">
            <a:spLocks/>
          </p:cNvSpPr>
          <p:nvPr/>
        </p:nvSpPr>
        <p:spPr>
          <a:xfrm>
            <a:off x="990600" y="51752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Speech Command Software - Windows App</a:t>
            </a:r>
            <a:br>
              <a:rPr lang="en-US" dirty="0">
                <a:latin typeface="Times New Roman" panose="02020603050405020304" pitchFamily="18" charset="0"/>
                <a:cs typeface="Times New Roman" panose="02020603050405020304" pitchFamily="18" charset="0"/>
              </a:rPr>
            </a:br>
            <a:endParaRPr lang="en-US" dirty="0"/>
          </a:p>
        </p:txBody>
      </p:sp>
      <p:pic>
        <p:nvPicPr>
          <p:cNvPr id="12" name="Picture 11"/>
          <p:cNvPicPr>
            <a:picLocks noChangeAspect="1"/>
          </p:cNvPicPr>
          <p:nvPr/>
        </p:nvPicPr>
        <p:blipFill>
          <a:blip r:embed="rId3"/>
          <a:stretch>
            <a:fillRect/>
          </a:stretch>
        </p:blipFill>
        <p:spPr>
          <a:xfrm>
            <a:off x="1674055" y="1632685"/>
            <a:ext cx="7751300" cy="4110156"/>
          </a:xfrm>
          <a:prstGeom prst="rect">
            <a:avLst/>
          </a:prstGeom>
        </p:spPr>
      </p:pic>
    </p:spTree>
    <p:extLst>
      <p:ext uri="{BB962C8B-B14F-4D97-AF65-F5344CB8AC3E}">
        <p14:creationId xmlns:p14="http://schemas.microsoft.com/office/powerpoint/2010/main" val="6599847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990600" y="51752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Testing the components of Sphinx-4</a:t>
            </a:r>
            <a:endParaRPr lang="en-US" sz="4300"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1153551" y="1843088"/>
            <a:ext cx="9838006" cy="4636013"/>
          </a:xfrm>
          <a:prstGeom prst="rect">
            <a:avLst/>
          </a:prstGeom>
        </p:spPr>
      </p:pic>
    </p:spTree>
    <p:extLst>
      <p:ext uri="{BB962C8B-B14F-4D97-AF65-F5344CB8AC3E}">
        <p14:creationId xmlns:p14="http://schemas.microsoft.com/office/powerpoint/2010/main" val="20605092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Hands-free platform control</a:t>
            </a:r>
            <a:endParaRPr lang="en-US" dirty="0"/>
          </a:p>
        </p:txBody>
      </p:sp>
      <p:pic>
        <p:nvPicPr>
          <p:cNvPr id="4" name="Muntaser project 1_ljqTBx.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52663" y="1825625"/>
            <a:ext cx="7686675" cy="4351338"/>
          </a:xfrm>
        </p:spPr>
      </p:pic>
    </p:spTree>
    <p:extLst>
      <p:ext uri="{BB962C8B-B14F-4D97-AF65-F5344CB8AC3E}">
        <p14:creationId xmlns:p14="http://schemas.microsoft.com/office/powerpoint/2010/main" val="4697968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Machine-Human Discourse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2109217" y="1690687"/>
            <a:ext cx="8046984" cy="4579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5615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Machine-Human Discourse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9101" y="1797970"/>
            <a:ext cx="7493797" cy="4270005"/>
          </a:xfrm>
        </p:spPr>
      </p:pic>
    </p:spTree>
    <p:extLst>
      <p:ext uri="{BB962C8B-B14F-4D97-AF65-F5344CB8AC3E}">
        <p14:creationId xmlns:p14="http://schemas.microsoft.com/office/powerpoint/2010/main" val="15202098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it is important </a:t>
            </a:r>
            <a:endParaRPr lang="en-US" dirty="0"/>
          </a:p>
        </p:txBody>
      </p:sp>
      <p:sp>
        <p:nvSpPr>
          <p:cNvPr id="3" name="Content Placeholder 2"/>
          <p:cNvSpPr>
            <a:spLocks noGrp="1"/>
          </p:cNvSpPr>
          <p:nvPr>
            <p:ph idx="1"/>
          </p:nvPr>
        </p:nvSpPr>
        <p:spPr/>
        <p:txBody>
          <a:bodyPr/>
          <a:lstStyle/>
          <a:p>
            <a:r>
              <a:rPr lang="en-US" dirty="0" smtClean="0"/>
              <a:t>More demands on hands-free applications.</a:t>
            </a:r>
          </a:p>
          <a:p>
            <a:pPr lvl="1"/>
            <a:r>
              <a:rPr lang="en-US" dirty="0" smtClean="0"/>
              <a:t>Autopilot</a:t>
            </a:r>
          </a:p>
          <a:p>
            <a:pPr lvl="1"/>
            <a:r>
              <a:rPr lang="en-US" dirty="0" smtClean="0"/>
              <a:t>Self-driving cars</a:t>
            </a:r>
          </a:p>
          <a:p>
            <a:pPr lvl="1"/>
            <a:r>
              <a:rPr lang="en-US" dirty="0" smtClean="0"/>
              <a:t>Mobile applications</a:t>
            </a:r>
          </a:p>
          <a:p>
            <a:r>
              <a:rPr lang="en-US" dirty="0" smtClean="0"/>
              <a:t>Future </a:t>
            </a:r>
            <a:r>
              <a:rPr lang="en-US" dirty="0" smtClean="0"/>
              <a:t>robots </a:t>
            </a:r>
            <a:r>
              <a:rPr lang="en-US" dirty="0" smtClean="0"/>
              <a:t>are going to listen and talk.</a:t>
            </a:r>
          </a:p>
          <a:p>
            <a:r>
              <a:rPr lang="en-US" dirty="0" smtClean="0"/>
              <a:t>Smart Cities are coming.</a:t>
            </a:r>
            <a:endParaRPr lang="en-US" dirty="0"/>
          </a:p>
        </p:txBody>
      </p:sp>
    </p:spTree>
    <p:extLst>
      <p:ext uri="{BB962C8B-B14F-4D97-AF65-F5344CB8AC3E}">
        <p14:creationId xmlns:p14="http://schemas.microsoft.com/office/powerpoint/2010/main" val="49608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1"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1"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1"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1"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1"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bldLvl="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Machine-Human Discourse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6195" y="1797970"/>
            <a:ext cx="7539609" cy="4270005"/>
          </a:xfrm>
        </p:spPr>
      </p:pic>
    </p:spTree>
    <p:extLst>
      <p:ext uri="{BB962C8B-B14F-4D97-AF65-F5344CB8AC3E}">
        <p14:creationId xmlns:p14="http://schemas.microsoft.com/office/powerpoint/2010/main" val="15545888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Machine-Human Discourse </a:t>
            </a:r>
          </a:p>
        </p:txBody>
      </p:sp>
      <p:pic>
        <p:nvPicPr>
          <p:cNvPr id="4" name="SmartPetJoke2_2_plr8T2.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52663" y="1825625"/>
            <a:ext cx="7686675" cy="4351338"/>
          </a:xfrm>
        </p:spPr>
      </p:pic>
    </p:spTree>
    <p:extLst>
      <p:ext uri="{BB962C8B-B14F-4D97-AF65-F5344CB8AC3E}">
        <p14:creationId xmlns:p14="http://schemas.microsoft.com/office/powerpoint/2010/main" val="16885172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Apps Ideas</a:t>
            </a:r>
            <a:endParaRPr lang="en-US" dirty="0"/>
          </a:p>
        </p:txBody>
      </p:sp>
      <p:sp>
        <p:nvSpPr>
          <p:cNvPr id="3" name="Content Placeholder 2"/>
          <p:cNvSpPr>
            <a:spLocks noGrp="1"/>
          </p:cNvSpPr>
          <p:nvPr>
            <p:ph idx="1"/>
          </p:nvPr>
        </p:nvSpPr>
        <p:spPr/>
        <p:txBody>
          <a:bodyPr/>
          <a:lstStyle/>
          <a:p>
            <a:r>
              <a:rPr lang="en-US" dirty="0" smtClean="0"/>
              <a:t>It is the era of APIs.</a:t>
            </a:r>
          </a:p>
          <a:p>
            <a:r>
              <a:rPr lang="en-US" dirty="0" smtClean="0"/>
              <a:t>Microsoft, google, </a:t>
            </a:r>
            <a:r>
              <a:rPr lang="en-US" dirty="0" err="1" smtClean="0"/>
              <a:t>bing</a:t>
            </a:r>
            <a:r>
              <a:rPr lang="en-US" dirty="0" smtClean="0"/>
              <a:t> and many other companies offer speech-to-text API.</a:t>
            </a:r>
          </a:p>
          <a:p>
            <a:r>
              <a:rPr lang="en-US" dirty="0" smtClean="0"/>
              <a:t>APIs could be used for computer and mobile applications</a:t>
            </a:r>
          </a:p>
          <a:p>
            <a:r>
              <a:rPr lang="en-US" dirty="0" smtClean="0"/>
              <a:t>CMU Sphinx, Kaldi are the top open source ASR tools.</a:t>
            </a:r>
          </a:p>
          <a:p>
            <a:r>
              <a:rPr lang="en-US" dirty="0" smtClean="0"/>
              <a:t>CMU Sphinx is easy to use JAVA platform which could be plugged to your application easily.</a:t>
            </a:r>
            <a:endParaRPr lang="en-US" dirty="0"/>
          </a:p>
        </p:txBody>
      </p:sp>
    </p:spTree>
    <p:extLst>
      <p:ext uri="{BB962C8B-B14F-4D97-AF65-F5344CB8AC3E}">
        <p14:creationId xmlns:p14="http://schemas.microsoft.com/office/powerpoint/2010/main" val="102832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8725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Research </a:t>
            </a:r>
            <a:endParaRPr lang="en-US" dirty="0"/>
          </a:p>
        </p:txBody>
      </p:sp>
      <p:sp>
        <p:nvSpPr>
          <p:cNvPr id="3" name="Content Placeholder 2"/>
          <p:cNvSpPr>
            <a:spLocks noGrp="1"/>
          </p:cNvSpPr>
          <p:nvPr>
            <p:ph idx="1"/>
          </p:nvPr>
        </p:nvSpPr>
        <p:spPr/>
        <p:txBody>
          <a:bodyPr/>
          <a:lstStyle/>
          <a:p>
            <a:r>
              <a:rPr lang="en-US" dirty="0" smtClean="0"/>
              <a:t>Sentinel Word Recognition (aka WUW Recognition)</a:t>
            </a:r>
          </a:p>
          <a:p>
            <a:pPr lvl="1"/>
            <a:r>
              <a:rPr lang="en-US" dirty="0"/>
              <a:t>Wake-Up-Word (WUW) is a new paradigm in speech recognition (SR) that is not yet widely recognized. </a:t>
            </a:r>
            <a:endParaRPr lang="en-US" dirty="0" smtClean="0"/>
          </a:p>
          <a:p>
            <a:pPr lvl="1"/>
            <a:r>
              <a:rPr lang="en-US" dirty="0" smtClean="0"/>
              <a:t>Dr. </a:t>
            </a:r>
            <a:r>
              <a:rPr lang="en-US" dirty="0" err="1" smtClean="0"/>
              <a:t>Veton</a:t>
            </a:r>
            <a:r>
              <a:rPr lang="en-US" dirty="0" smtClean="0"/>
              <a:t> </a:t>
            </a:r>
            <a:r>
              <a:rPr lang="en-US" dirty="0" err="1" smtClean="0"/>
              <a:t>Këpuska</a:t>
            </a:r>
            <a:r>
              <a:rPr lang="en-US" dirty="0" smtClean="0"/>
              <a:t> is one of the pioneers in this field.</a:t>
            </a:r>
          </a:p>
          <a:p>
            <a:pPr lvl="1"/>
            <a:r>
              <a:rPr lang="en-US" dirty="0" smtClean="0"/>
              <a:t>It is </a:t>
            </a:r>
            <a:r>
              <a:rPr lang="en-US" dirty="0"/>
              <a:t>detection of a single word or phrase when spoken in the alerting context of requesting attention, while rejecting all other </a:t>
            </a:r>
            <a:r>
              <a:rPr lang="en-US" dirty="0" smtClean="0"/>
              <a:t>acoustic events.</a:t>
            </a:r>
          </a:p>
          <a:p>
            <a:pPr lvl="1"/>
            <a:endParaRPr lang="en-US" dirty="0" smtClean="0"/>
          </a:p>
          <a:p>
            <a:endParaRPr lang="en-US" dirty="0"/>
          </a:p>
        </p:txBody>
      </p:sp>
    </p:spTree>
    <p:extLst>
      <p:ext uri="{BB962C8B-B14F-4D97-AF65-F5344CB8AC3E}">
        <p14:creationId xmlns:p14="http://schemas.microsoft.com/office/powerpoint/2010/main" val="154215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http</a:t>
            </a:r>
            <a:r>
              <a:rPr lang="en-US" dirty="0"/>
              <a:t>://lovemyecho.com/2015/11/11/echo-custom-wake-words-why-isnt-this-a-thing-yet</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a:t>The study and analysis of wake words is an entire category of voice synthesis engineering unto itself. Consider this excerpt, “Wake Up Word Recognition” from the book Speech Technologies, ISBN 978-953-307-996-7. This excerpt is from a chapter written by Veton Kepuska:</a:t>
            </a:r>
          </a:p>
          <a:p>
            <a:endParaRPr lang="en-US" dirty="0"/>
          </a:p>
          <a:p>
            <a:r>
              <a:rPr lang="en-US" dirty="0"/>
              <a:t>[A Wake Up Word] has the following unique requirement: Detect a single word or phrase when spoken in an alerting context, while rejecting all other words, phrases, sounds, noises and other acoustic events with virtually 100% accuracy including the same word or phrase of interest spoken in a non-alerting (i.e. referential) context.</a:t>
            </a:r>
          </a:p>
        </p:txBody>
      </p:sp>
    </p:spTree>
    <p:extLst>
      <p:ext uri="{BB962C8B-B14F-4D97-AF65-F5344CB8AC3E}">
        <p14:creationId xmlns:p14="http://schemas.microsoft.com/office/powerpoint/2010/main" val="3708085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Research </a:t>
            </a:r>
            <a:endParaRPr lang="en-US" dirty="0"/>
          </a:p>
        </p:txBody>
      </p:sp>
      <p:sp>
        <p:nvSpPr>
          <p:cNvPr id="3" name="Content Placeholder 2"/>
          <p:cNvSpPr>
            <a:spLocks noGrp="1"/>
          </p:cNvSpPr>
          <p:nvPr>
            <p:ph idx="1"/>
          </p:nvPr>
        </p:nvSpPr>
        <p:spPr/>
        <p:txBody>
          <a:bodyPr/>
          <a:lstStyle/>
          <a:p>
            <a:r>
              <a:rPr lang="en-US" dirty="0" smtClean="0"/>
              <a:t>Sentinel Word Recognition (aka WUW Recognition)</a:t>
            </a:r>
          </a:p>
          <a:p>
            <a:endParaRPr lang="en-US" dirty="0" smtClean="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335024" y="2306828"/>
            <a:ext cx="8839200" cy="4292600"/>
          </a:xfrm>
          <a:prstGeom prst="rect">
            <a:avLst/>
          </a:prstGeom>
        </p:spPr>
      </p:pic>
    </p:spTree>
    <p:extLst>
      <p:ext uri="{BB962C8B-B14F-4D97-AF65-F5344CB8AC3E}">
        <p14:creationId xmlns:p14="http://schemas.microsoft.com/office/powerpoint/2010/main" val="10039911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Research</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16608" y="1924843"/>
            <a:ext cx="7879842" cy="4544459"/>
          </a:xfrm>
        </p:spPr>
      </p:pic>
      <p:sp>
        <p:nvSpPr>
          <p:cNvPr id="3" name="TextBox 2"/>
          <p:cNvSpPr txBox="1"/>
          <p:nvPr/>
        </p:nvSpPr>
        <p:spPr>
          <a:xfrm>
            <a:off x="2517789" y="1278512"/>
            <a:ext cx="6477479" cy="646331"/>
          </a:xfrm>
          <a:prstGeom prst="rect">
            <a:avLst/>
          </a:prstGeom>
          <a:noFill/>
        </p:spPr>
        <p:txBody>
          <a:bodyPr wrap="none" rtlCol="0">
            <a:spAutoFit/>
          </a:bodyPr>
          <a:lstStyle/>
          <a:p>
            <a:r>
              <a:rPr lang="en-US"/>
              <a:t>Automatic Speech Recognition Adaptation for Various Noise Levels </a:t>
            </a:r>
          </a:p>
          <a:p>
            <a:endParaRPr lang="en-US" dirty="0"/>
          </a:p>
        </p:txBody>
      </p:sp>
    </p:spTree>
    <p:extLst>
      <p:ext uri="{BB962C8B-B14F-4D97-AF65-F5344CB8AC3E}">
        <p14:creationId xmlns:p14="http://schemas.microsoft.com/office/powerpoint/2010/main" val="12998570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Research </a:t>
            </a:r>
            <a:endParaRPr lang="en-US" dirty="0"/>
          </a:p>
        </p:txBody>
      </p:sp>
      <p:sp>
        <p:nvSpPr>
          <p:cNvPr id="3" name="Content Placeholder 2"/>
          <p:cNvSpPr>
            <a:spLocks noGrp="1"/>
          </p:cNvSpPr>
          <p:nvPr>
            <p:ph idx="1"/>
          </p:nvPr>
        </p:nvSpPr>
        <p:spPr>
          <a:xfrm>
            <a:off x="838200" y="1411288"/>
            <a:ext cx="10515600" cy="4351338"/>
          </a:xfrm>
        </p:spPr>
        <p:txBody>
          <a:bodyPr/>
          <a:lstStyle/>
          <a:p>
            <a:r>
              <a:rPr lang="en-US" dirty="0"/>
              <a:t>Automatic Speech Recognition Adaptation for Various Noise Levels </a:t>
            </a:r>
            <a:endParaRPr lang="en-US" dirty="0" smtClean="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343" y="1862331"/>
            <a:ext cx="8977313" cy="4831135"/>
          </a:xfrm>
          <a:prstGeom prst="rect">
            <a:avLst/>
          </a:prstGeom>
        </p:spPr>
      </p:pic>
    </p:spTree>
    <p:extLst>
      <p:ext uri="{BB962C8B-B14F-4D97-AF65-F5344CB8AC3E}">
        <p14:creationId xmlns:p14="http://schemas.microsoft.com/office/powerpoint/2010/main" val="21427366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Research </a:t>
            </a:r>
            <a:endParaRPr lang="en-US" dirty="0"/>
          </a:p>
        </p:txBody>
      </p:sp>
      <p:sp>
        <p:nvSpPr>
          <p:cNvPr id="3" name="Content Placeholder 2"/>
          <p:cNvSpPr>
            <a:spLocks noGrp="1"/>
          </p:cNvSpPr>
          <p:nvPr>
            <p:ph idx="1"/>
          </p:nvPr>
        </p:nvSpPr>
        <p:spPr/>
        <p:txBody>
          <a:bodyPr/>
          <a:lstStyle/>
          <a:p>
            <a:r>
              <a:rPr lang="en-US" dirty="0"/>
              <a:t>Automatic Speech Recognition Adaptation for Various Noise Levels </a:t>
            </a:r>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70048"/>
            <a:ext cx="5192962" cy="305917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7650" y="2670048"/>
            <a:ext cx="5517618" cy="3059176"/>
          </a:xfrm>
          <a:prstGeom prst="rect">
            <a:avLst/>
          </a:prstGeom>
        </p:spPr>
      </p:pic>
    </p:spTree>
    <p:extLst>
      <p:ext uri="{BB962C8B-B14F-4D97-AF65-F5344CB8AC3E}">
        <p14:creationId xmlns:p14="http://schemas.microsoft.com/office/powerpoint/2010/main" val="18221882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97915"/>
          </a:xfrm>
        </p:spPr>
        <p:txBody>
          <a:bodyPr/>
          <a:lstStyle/>
          <a:p>
            <a:r>
              <a:rPr lang="en-US" dirty="0" smtClean="0"/>
              <a:t>Current Research</a:t>
            </a:r>
            <a:endParaRPr lang="en-US" dirty="0"/>
          </a:p>
        </p:txBody>
      </p:sp>
      <p:sp>
        <p:nvSpPr>
          <p:cNvPr id="3" name="Content Placeholder 2"/>
          <p:cNvSpPr>
            <a:spLocks noGrp="1"/>
          </p:cNvSpPr>
          <p:nvPr>
            <p:ph idx="1"/>
          </p:nvPr>
        </p:nvSpPr>
        <p:spPr>
          <a:xfrm>
            <a:off x="838200" y="1463040"/>
            <a:ext cx="10515600" cy="4351338"/>
          </a:xfrm>
        </p:spPr>
        <p:txBody>
          <a:bodyPr/>
          <a:lstStyle/>
          <a:p>
            <a:r>
              <a:rPr lang="en-US" dirty="0"/>
              <a:t>Acoustic Noise Simulation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012" y="2301901"/>
            <a:ext cx="5244154" cy="372304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443" y="2301901"/>
            <a:ext cx="5749546" cy="4070150"/>
          </a:xfrm>
          <a:prstGeom prst="rect">
            <a:avLst/>
          </a:prstGeom>
        </p:spPr>
      </p:pic>
    </p:spTree>
    <p:extLst>
      <p:ext uri="{BB962C8B-B14F-4D97-AF65-F5344CB8AC3E}">
        <p14:creationId xmlns:p14="http://schemas.microsoft.com/office/powerpoint/2010/main" val="2536614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TotalTime>
  <Words>498</Words>
  <Application>Microsoft Office PowerPoint</Application>
  <PresentationFormat>Widescreen</PresentationFormat>
  <Paragraphs>63</Paragraphs>
  <Slides>23</Slides>
  <Notes>2</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Times New Roman</vt:lpstr>
      <vt:lpstr>Office Theme</vt:lpstr>
      <vt:lpstr>Automatic Speech Recognition</vt:lpstr>
      <vt:lpstr>Why it is important </vt:lpstr>
      <vt:lpstr>Current Research </vt:lpstr>
      <vt:lpstr>http://lovemyecho.com/2015/11/11/echo-custom-wake-words-why-isnt-this-a-thing-yet/</vt:lpstr>
      <vt:lpstr>Current Research </vt:lpstr>
      <vt:lpstr>Current Research</vt:lpstr>
      <vt:lpstr>Current Research </vt:lpstr>
      <vt:lpstr>Current Research </vt:lpstr>
      <vt:lpstr>Current Research</vt:lpstr>
      <vt:lpstr>More Research Ideas</vt:lpstr>
      <vt:lpstr>PowerPoint Presentation</vt:lpstr>
      <vt:lpstr> https://www.youtube.com/watch?v=OYrTImQrjqY&amp;t=48s </vt:lpstr>
      <vt:lpstr> https://www.youtube.com/watch?v=OYrTImQrjqY&amp;t=48s </vt:lpstr>
      <vt:lpstr> https://www.youtube.com/watch?v=OYrTImQrjqY&amp;t=48s </vt:lpstr>
      <vt:lpstr>https://www.youtube.com/watch?v=At1LsJAcaeQ&amp;t=171s </vt:lpstr>
      <vt:lpstr>PowerPoint Presentation</vt:lpstr>
      <vt:lpstr>Hands-free platform control</vt:lpstr>
      <vt:lpstr>Machine-Human Discourse </vt:lpstr>
      <vt:lpstr>Machine-Human Discourse </vt:lpstr>
      <vt:lpstr>Machine-Human Discourse </vt:lpstr>
      <vt:lpstr>Machine-Human Discourse </vt:lpstr>
      <vt:lpstr>More Apps Ideas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Speech Recognition</dc:title>
  <dc:creator>Azhar Abdulaziz</dc:creator>
  <cp:lastModifiedBy>Veton Këpuska</cp:lastModifiedBy>
  <cp:revision>25</cp:revision>
  <dcterms:created xsi:type="dcterms:W3CDTF">2017-03-15T18:11:00Z</dcterms:created>
  <dcterms:modified xsi:type="dcterms:W3CDTF">2017-03-15T20:24:17Z</dcterms:modified>
</cp:coreProperties>
</file>